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7" r:id="rId6"/>
    <p:sldId id="290" r:id="rId7"/>
    <p:sldId id="285" r:id="rId8"/>
    <p:sldId id="261" r:id="rId9"/>
    <p:sldId id="268" r:id="rId10"/>
    <p:sldId id="265" r:id="rId11"/>
    <p:sldId id="266" r:id="rId12"/>
    <p:sldId id="282" r:id="rId13"/>
    <p:sldId id="297" r:id="rId14"/>
    <p:sldId id="280" r:id="rId15"/>
    <p:sldId id="259" r:id="rId16"/>
    <p:sldId id="292" r:id="rId17"/>
    <p:sldId id="281" r:id="rId18"/>
    <p:sldId id="296" r:id="rId19"/>
    <p:sldId id="278" r:id="rId20"/>
    <p:sldId id="269" r:id="rId21"/>
    <p:sldId id="286" r:id="rId22"/>
    <p:sldId id="288" r:id="rId23"/>
    <p:sldId id="270" r:id="rId24"/>
    <p:sldId id="287" r:id="rId25"/>
    <p:sldId id="294" r:id="rId26"/>
    <p:sldId id="289" r:id="rId27"/>
    <p:sldId id="293" r:id="rId28"/>
    <p:sldId id="271" r:id="rId29"/>
    <p:sldId id="295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6" autoAdjust="0"/>
    <p:restoredTop sz="94660"/>
  </p:normalViewPr>
  <p:slideViewPr>
    <p:cSldViewPr snapToGrid="0">
      <p:cViewPr varScale="1">
        <p:scale>
          <a:sx n="44" d="100"/>
          <a:sy n="44" d="100"/>
        </p:scale>
        <p:origin x="86" y="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6DE0F8-708B-44DF-8A33-D94398129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8437" y="120597"/>
            <a:ext cx="6715125" cy="4476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CFFFAC8-3997-4495-98AA-08BB09334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999" y="0"/>
            <a:ext cx="6858002" cy="4572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97E5-7B90-44AD-837A-354DDF08A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Safety: City of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77653-B84D-48D1-9CB0-86357E41A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Erika Haren</a:t>
            </a:r>
          </a:p>
          <a:p>
            <a:r>
              <a:rPr lang="en-US" dirty="0"/>
              <a:t>Will Skrab</a:t>
            </a:r>
          </a:p>
          <a:p>
            <a:r>
              <a:rPr lang="en-US" dirty="0"/>
              <a:t>Caitlin Helmer</a:t>
            </a:r>
          </a:p>
          <a:p>
            <a:r>
              <a:rPr lang="en-US" dirty="0"/>
              <a:t>Robert Wood</a:t>
            </a:r>
          </a:p>
        </p:txBody>
      </p:sp>
    </p:spTree>
    <p:extLst>
      <p:ext uri="{BB962C8B-B14F-4D97-AF65-F5344CB8AC3E}">
        <p14:creationId xmlns:p14="http://schemas.microsoft.com/office/powerpoint/2010/main" val="26125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Crashes vs. Red Light Cameras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8D856AC-F13E-482A-84C0-C492595E815C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429615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Strong correlation between number of red light cameras and crashes</a:t>
            </a:r>
          </a:p>
          <a:p>
            <a:r>
              <a:rPr lang="en-US" dirty="0"/>
              <a:t>r = 0.80</a:t>
            </a:r>
          </a:p>
          <a:p>
            <a:r>
              <a:rPr lang="en-US" dirty="0"/>
              <a:t>p = 2.35e-07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Due to lack of available crash data prior to camera installation, not possible to prove causation or effect of camera installation on crash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3E3E8-2953-48F9-8142-4AC8EB2C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10360"/>
            <a:ext cx="5455921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Crashes vs. Speed Cameras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B751A93-B86D-437C-A0DB-6254F5C8483E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4429615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Strong correlation between number of speed cameras and crashes</a:t>
            </a:r>
          </a:p>
          <a:p>
            <a:r>
              <a:rPr lang="en-US" dirty="0"/>
              <a:t>r = 0.71</a:t>
            </a:r>
          </a:p>
          <a:p>
            <a:r>
              <a:rPr lang="en-US" dirty="0"/>
              <a:t>p = 1.43e-05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Due to lack of available crash data prior to camera installation, not possible to prove causation or effect of camera installation on crash levels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1E8FBA-5198-478A-AAA5-1A553CD8F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10360"/>
            <a:ext cx="5455921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2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5B5C-8701-4DFF-98CF-79AB7E64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3900"/>
              <a:t>Congestion and Crashes by Time of Day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33DBA36-B337-4FC8-8201-9DA965F1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Trend shows higher congestion levels during standard morning and evening commutes, as expected</a:t>
            </a:r>
          </a:p>
          <a:p>
            <a:pPr marL="0" indent="0">
              <a:buNone/>
            </a:pPr>
            <a:r>
              <a:rPr lang="en-US"/>
              <a:t>Extremely strong correlation between congestion and crashes by time of day</a:t>
            </a:r>
          </a:p>
          <a:p>
            <a:r>
              <a:rPr lang="en-US"/>
              <a:t>r = 0.95</a:t>
            </a:r>
          </a:p>
          <a:p>
            <a:r>
              <a:rPr lang="en-US"/>
              <a:t>p = 6.15e-13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0C67DF-10A6-45C6-B450-F448BD9E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09" y="1737663"/>
            <a:ext cx="590203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09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B27E-AE32-4682-9030-5B11D007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Crashes by age of driver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90024-6EBC-46F5-AB05-FE7C495E38E5}"/>
              </a:ext>
            </a:extLst>
          </p:cNvPr>
          <p:cNvSpPr/>
          <p:nvPr/>
        </p:nvSpPr>
        <p:spPr>
          <a:xfrm>
            <a:off x="3042012" y="5047861"/>
            <a:ext cx="6465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average age of a driver involved in a crash in Chicago is significantly lower than the average age of all drivers in Illinois.</a:t>
            </a:r>
          </a:p>
          <a:p>
            <a:r>
              <a:rPr lang="en-US" dirty="0"/>
              <a:t>p-value is 0.0023588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05FB5D-0ECF-459F-95C5-B8D164AA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4" y="2654487"/>
            <a:ext cx="11552057" cy="2269501"/>
          </a:xfrm>
        </p:spPr>
      </p:pic>
    </p:spTree>
    <p:extLst>
      <p:ext uri="{BB962C8B-B14F-4D97-AF65-F5344CB8AC3E}">
        <p14:creationId xmlns:p14="http://schemas.microsoft.com/office/powerpoint/2010/main" val="308109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7910-8D01-4C46-AE34-F2896C2F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464" y="547050"/>
            <a:ext cx="9720072" cy="1499616"/>
          </a:xfrm>
        </p:spPr>
        <p:txBody>
          <a:bodyPr/>
          <a:lstStyle/>
          <a:p>
            <a:r>
              <a:rPr lang="en-US" dirty="0"/>
              <a:t>Primary Cause of Crash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45885-16FD-40E0-9B62-07E18F3E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323" y="2379225"/>
            <a:ext cx="5665491" cy="38362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E2D12-D681-4FFA-B053-00834032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714107"/>
            <a:ext cx="11639550" cy="51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6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6A7577-1601-4857-8986-CF02EB564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9759EB-D14B-4CAD-9C84-0711B5FC32AF}"/>
              </a:ext>
            </a:extLst>
          </p:cNvPr>
          <p:cNvGrpSpPr/>
          <p:nvPr/>
        </p:nvGrpSpPr>
        <p:grpSpPr>
          <a:xfrm>
            <a:off x="6230362" y="516564"/>
            <a:ext cx="3174091" cy="5807375"/>
            <a:chOff x="6283508" y="738921"/>
            <a:chExt cx="3174091" cy="58073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95BFEF-5864-434E-B5B6-4665FC573050}"/>
                </a:ext>
              </a:extLst>
            </p:cNvPr>
            <p:cNvSpPr txBox="1"/>
            <p:nvPr/>
          </p:nvSpPr>
          <p:spPr>
            <a:xfrm>
              <a:off x="6283508" y="1080939"/>
              <a:ext cx="365760" cy="35457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1D63A3-59B9-4181-80E3-7A5F942DF83A}"/>
                </a:ext>
              </a:extLst>
            </p:cNvPr>
            <p:cNvSpPr txBox="1"/>
            <p:nvPr/>
          </p:nvSpPr>
          <p:spPr>
            <a:xfrm>
              <a:off x="7637130" y="738921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047476-32C7-4DE6-B0A9-820BFD3663F3}"/>
                </a:ext>
              </a:extLst>
            </p:cNvPr>
            <p:cNvSpPr txBox="1"/>
            <p:nvPr/>
          </p:nvSpPr>
          <p:spPr>
            <a:xfrm>
              <a:off x="7291766" y="1238693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58EE52-CF58-4FB3-8ED7-B390BED9B7AB}"/>
                </a:ext>
              </a:extLst>
            </p:cNvPr>
            <p:cNvSpPr txBox="1"/>
            <p:nvPr/>
          </p:nvSpPr>
          <p:spPr>
            <a:xfrm>
              <a:off x="7863213" y="1252629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F71AEE-102F-497E-A673-980E391BFEAD}"/>
                </a:ext>
              </a:extLst>
            </p:cNvPr>
            <p:cNvSpPr txBox="1"/>
            <p:nvPr/>
          </p:nvSpPr>
          <p:spPr>
            <a:xfrm>
              <a:off x="6283508" y="1890992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2A990F-A0A6-4742-ACCE-1FBB6251E67C}"/>
                </a:ext>
              </a:extLst>
            </p:cNvPr>
            <p:cNvSpPr txBox="1"/>
            <p:nvPr/>
          </p:nvSpPr>
          <p:spPr>
            <a:xfrm>
              <a:off x="7285856" y="1754169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3428C4-70A9-49A8-897C-442A7542991A}"/>
                </a:ext>
              </a:extLst>
            </p:cNvPr>
            <p:cNvSpPr txBox="1"/>
            <p:nvPr/>
          </p:nvSpPr>
          <p:spPr>
            <a:xfrm>
              <a:off x="6699061" y="2644984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3341FC-F378-4919-9C6C-ACF50EC1C86C}"/>
                </a:ext>
              </a:extLst>
            </p:cNvPr>
            <p:cNvSpPr txBox="1"/>
            <p:nvPr/>
          </p:nvSpPr>
          <p:spPr>
            <a:xfrm>
              <a:off x="8015590" y="1921608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7C3396-5B98-4D2B-B9DA-B9CC7348C52C}"/>
                </a:ext>
              </a:extLst>
            </p:cNvPr>
            <p:cNvSpPr txBox="1"/>
            <p:nvPr/>
          </p:nvSpPr>
          <p:spPr>
            <a:xfrm>
              <a:off x="7188202" y="2645472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2F9DAD-6DB1-4950-869C-4B1E5A2C4229}"/>
                </a:ext>
              </a:extLst>
            </p:cNvPr>
            <p:cNvSpPr txBox="1"/>
            <p:nvPr/>
          </p:nvSpPr>
          <p:spPr>
            <a:xfrm>
              <a:off x="6546331" y="4132106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75F0A-39F7-4E90-9D58-739CC06C051E}"/>
                </a:ext>
              </a:extLst>
            </p:cNvPr>
            <p:cNvSpPr txBox="1"/>
            <p:nvPr/>
          </p:nvSpPr>
          <p:spPr>
            <a:xfrm>
              <a:off x="7764228" y="2643898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62E9CF-8BD6-4F70-A6D9-9C0A8F1BC3D3}"/>
                </a:ext>
              </a:extLst>
            </p:cNvPr>
            <p:cNvSpPr txBox="1"/>
            <p:nvPr/>
          </p:nvSpPr>
          <p:spPr>
            <a:xfrm>
              <a:off x="7227359" y="3326702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228088-2B1F-4212-A8D8-C8AD5D84FE2B}"/>
                </a:ext>
              </a:extLst>
            </p:cNvPr>
            <p:cNvSpPr txBox="1"/>
            <p:nvPr/>
          </p:nvSpPr>
          <p:spPr>
            <a:xfrm>
              <a:off x="8726079" y="2023223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2099D8-0D21-4A02-B9C6-4E4B53E89FA6}"/>
                </a:ext>
              </a:extLst>
            </p:cNvPr>
            <p:cNvSpPr txBox="1"/>
            <p:nvPr/>
          </p:nvSpPr>
          <p:spPr>
            <a:xfrm>
              <a:off x="7230357" y="4132106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25972B-DF58-41ED-ABBD-41A633A5F21D}"/>
                </a:ext>
              </a:extLst>
            </p:cNvPr>
            <p:cNvSpPr txBox="1"/>
            <p:nvPr/>
          </p:nvSpPr>
          <p:spPr>
            <a:xfrm>
              <a:off x="7863213" y="3323440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6AFE89-46B2-4133-A5CA-0F6981CDB5A0}"/>
                </a:ext>
              </a:extLst>
            </p:cNvPr>
            <p:cNvSpPr txBox="1"/>
            <p:nvPr/>
          </p:nvSpPr>
          <p:spPr>
            <a:xfrm>
              <a:off x="7868703" y="4138287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19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8D860A-F446-4FCA-A102-01151C354528}"/>
                </a:ext>
              </a:extLst>
            </p:cNvPr>
            <p:cNvSpPr txBox="1"/>
            <p:nvPr/>
          </p:nvSpPr>
          <p:spPr>
            <a:xfrm>
              <a:off x="8324169" y="4142708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956EF5-BFF3-4904-8705-A6F9EE54C2B1}"/>
                </a:ext>
              </a:extLst>
            </p:cNvPr>
            <p:cNvSpPr txBox="1"/>
            <p:nvPr/>
          </p:nvSpPr>
          <p:spPr>
            <a:xfrm>
              <a:off x="8367866" y="3325343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84BB83-30DE-43DE-B776-28033A677A6D}"/>
                </a:ext>
              </a:extLst>
            </p:cNvPr>
            <p:cNvSpPr txBox="1"/>
            <p:nvPr/>
          </p:nvSpPr>
          <p:spPr>
            <a:xfrm>
              <a:off x="8809484" y="2657708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6F1F6E-337F-403E-9473-476FFC9D003C}"/>
                </a:ext>
              </a:extLst>
            </p:cNvPr>
            <p:cNvSpPr txBox="1"/>
            <p:nvPr/>
          </p:nvSpPr>
          <p:spPr>
            <a:xfrm>
              <a:off x="7312111" y="4862914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D08F64-8F96-4FD7-A37B-E9A1CEA9D779}"/>
                </a:ext>
              </a:extLst>
            </p:cNvPr>
            <p:cNvSpPr txBox="1"/>
            <p:nvPr/>
          </p:nvSpPr>
          <p:spPr>
            <a:xfrm>
              <a:off x="8111700" y="4862914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9A4833-D4A9-4CF3-B450-386F21A284A5}"/>
                </a:ext>
              </a:extLst>
            </p:cNvPr>
            <p:cNvSpPr txBox="1"/>
            <p:nvPr/>
          </p:nvSpPr>
          <p:spPr>
            <a:xfrm>
              <a:off x="8954144" y="4862914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AC8261-F55A-432E-873B-A9322994524B}"/>
                </a:ext>
              </a:extLst>
            </p:cNvPr>
            <p:cNvSpPr txBox="1"/>
            <p:nvPr/>
          </p:nvSpPr>
          <p:spPr>
            <a:xfrm>
              <a:off x="7355895" y="5534257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B5345A-B854-4CCE-9D2C-203DDC4F27B9}"/>
                </a:ext>
              </a:extLst>
            </p:cNvPr>
            <p:cNvSpPr txBox="1"/>
            <p:nvPr/>
          </p:nvSpPr>
          <p:spPr>
            <a:xfrm>
              <a:off x="8302921" y="5540207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3E10A8-6762-424C-8274-D33255D2196A}"/>
                </a:ext>
              </a:extLst>
            </p:cNvPr>
            <p:cNvSpPr txBox="1"/>
            <p:nvPr/>
          </p:nvSpPr>
          <p:spPr>
            <a:xfrm>
              <a:off x="9091839" y="5540207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70E833-7EC2-4583-86DF-F4F163E6CC67}"/>
                </a:ext>
              </a:extLst>
            </p:cNvPr>
            <p:cNvSpPr txBox="1"/>
            <p:nvPr/>
          </p:nvSpPr>
          <p:spPr>
            <a:xfrm>
              <a:off x="8630920" y="6180536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1769C3-E604-425D-BCF6-74261D756127}"/>
                </a:ext>
              </a:extLst>
            </p:cNvPr>
            <p:cNvSpPr txBox="1"/>
            <p:nvPr/>
          </p:nvSpPr>
          <p:spPr>
            <a:xfrm>
              <a:off x="8726079" y="4142708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21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FAE23C-7BE2-4F79-B512-F9410877255F}"/>
                </a:ext>
              </a:extLst>
            </p:cNvPr>
            <p:cNvSpPr txBox="1"/>
            <p:nvPr/>
          </p:nvSpPr>
          <p:spPr>
            <a:xfrm>
              <a:off x="8918332" y="3242887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13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56BCC2-38B9-4A2B-BECB-7672DCACD4B6}"/>
                </a:ext>
              </a:extLst>
            </p:cNvPr>
            <p:cNvSpPr txBox="1"/>
            <p:nvPr/>
          </p:nvSpPr>
          <p:spPr>
            <a:xfrm>
              <a:off x="7285856" y="2144981"/>
              <a:ext cx="365760" cy="36576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600" dirty="0"/>
                <a:t>7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3E7F4B-9D66-4203-93C9-82E0484D99AA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 flipV="1">
              <a:off x="8367866" y="3109012"/>
              <a:ext cx="604030" cy="187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9CF167-1EFB-44D7-BBBD-08CA13AB69D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8410323" y="2335419"/>
              <a:ext cx="369320" cy="2698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448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1B1D-FBB4-4DE3-931A-E0C267E0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of speeding to crashes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EC968-ABE5-4F70-AE2A-14F22A9A2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110" y="2654432"/>
            <a:ext cx="3964331" cy="3618352"/>
          </a:xfrm>
        </p:spPr>
      </p:pic>
    </p:spTree>
    <p:extLst>
      <p:ext uri="{BB962C8B-B14F-4D97-AF65-F5344CB8AC3E}">
        <p14:creationId xmlns:p14="http://schemas.microsoft.com/office/powerpoint/2010/main" val="266153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762C7-89FF-4FDD-8FA2-D8AABA72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crashes, Speeding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crashes in which the driver was exceeding the speed limit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3AB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5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72FA-478D-45FA-B449-7ACDC6697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071872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Crashes by Blood Alcohol Concentration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36BB7-BE0D-4122-AF90-E2FD19726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934" y="2906661"/>
            <a:ext cx="10834131" cy="2300326"/>
          </a:xfrm>
        </p:spPr>
      </p:pic>
    </p:spTree>
    <p:extLst>
      <p:ext uri="{BB962C8B-B14F-4D97-AF65-F5344CB8AC3E}">
        <p14:creationId xmlns:p14="http://schemas.microsoft.com/office/powerpoint/2010/main" val="82065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5A4B-2CE8-416B-BB02-4DE4F45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C1F4-6DDF-4D25-87E0-3FEDA8880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of traffic in the City of Chicago, including congestion, crash, and traffic camera data, all of which has been made publicly available by the City of Chicago.</a:t>
            </a:r>
          </a:p>
        </p:txBody>
      </p:sp>
    </p:spTree>
    <p:extLst>
      <p:ext uri="{BB962C8B-B14F-4D97-AF65-F5344CB8AC3E}">
        <p14:creationId xmlns:p14="http://schemas.microsoft.com/office/powerpoint/2010/main" val="2294132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FF0681-F10A-4CAF-AE1E-A05ACE08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 involving Drunk Drivers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Choropleth map of traffic crashes involving drunk drivers (BAC &gt; .08) in the City of Chicago, by region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8819536" y="690648"/>
            <a:ext cx="300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Fewer Crashes | More Crashes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9DBA3C-FE43-43B1-9CC2-F23A67CB965E}"/>
              </a:ext>
            </a:extLst>
          </p:cNvPr>
          <p:cNvSpPr/>
          <p:nvPr/>
        </p:nvSpPr>
        <p:spPr>
          <a:xfrm rot="5400000">
            <a:off x="10225021" y="-256015"/>
            <a:ext cx="195906" cy="282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A56D0C-E08F-4C0C-A16E-3C345A2B4BFD}"/>
              </a:ext>
            </a:extLst>
          </p:cNvPr>
          <p:cNvSpPr/>
          <p:nvPr/>
        </p:nvSpPr>
        <p:spPr>
          <a:xfrm rot="5400000">
            <a:off x="10224534" y="-256502"/>
            <a:ext cx="196879" cy="2828866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9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160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95CB-80DF-4E53-8247-4B9FC3FD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Accidents, injuries, and fatalities by region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C49FD-5652-4B22-9A13-619B44042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08869"/>
            <a:ext cx="3114735" cy="14326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14% of accidents result in injuries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.03% of accidents result in fatalities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D30761-B0C6-45F9-8372-1567F89B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8" y="3804032"/>
            <a:ext cx="3114735" cy="266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A36AA8-335D-4997-A1DC-5913840A2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62" y="1579382"/>
            <a:ext cx="7423953" cy="489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3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D1E5-D196-4FEE-AC1D-48F03C56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Injuries Per Accident by region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15811-0609-413F-BB0C-46DA1E801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10: Garfield Humboldt Park E/W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injuries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fatalities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than average amount of traffic cameras (24)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Highest number of speeding violations per crash in the dataset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20: Fuller-Grand Blvd- Washington Park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injuries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fatalities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than average among of traffic cameras (7)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76A3678-8900-475E-8BA5-BD8ED1A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42" y="3534479"/>
            <a:ext cx="5419316" cy="333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F48BEC-4EE9-4B0A-B8A8-04FB901B1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28" y="78992"/>
            <a:ext cx="548462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9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202E-975F-45A2-908B-34BD3D68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By Region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BF055-B090-430E-A338-812B56278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1: Rodgers Park- West Ridge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than average injuries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Zero fatalities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than average amount of traffic cameras 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28: Riverdale-Hegewisch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than average injuries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Highest fatalities per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than average number of traffic cameras (1)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BE74F4A-EAC4-42CE-AA9D-C5B1C30AD2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07" y="3447255"/>
            <a:ext cx="5415239" cy="338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395FE5C-CB59-4AE5-AE0D-4809D4138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55" y="64853"/>
            <a:ext cx="553779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3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AD0405-BD05-4F41-AA06-D0D8E194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injuries, fatalities, and cameras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6C35EE-0BA0-4111-B969-89D4D1A5A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traffic cameras is not an accurate predictor of injuries and fatalities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 values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Injuries: .5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Fatalities: .19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 values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Injuries : -.13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Fatalities : -.25</a:t>
            </a:r>
            <a:endParaRPr lang="en-US" sz="13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A7656-4B1E-4601-89B8-5D1E151B6C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16" y="1553591"/>
            <a:ext cx="6011677" cy="42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9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9DB8-A12A-44B1-BE5A-F05D0321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further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53B5B-E0B8-4629-B30D-865D01518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1957695"/>
            <a:ext cx="4754880" cy="82296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80D6B-91E5-4799-8972-01D5C2EAFE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Strong correlation between crashes and traffic cameras by region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Strong correlation between congestion and crashes by time of day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No correlation between severity of accidents and traffic cameras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Certain areas have a higher incidence of drunk driving and speeding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5E8C8-E9B2-4B97-89AC-14677DCEC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6790" y="1974030"/>
            <a:ext cx="4754880" cy="822960"/>
          </a:xfrm>
        </p:spPr>
        <p:txBody>
          <a:bodyPr/>
          <a:lstStyle/>
          <a:p>
            <a:r>
              <a:rPr lang="en-US" dirty="0"/>
              <a:t>Further Questions and Areas of Research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79B57-BA88-4790-BEF6-1A07A7E06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6790" y="2967788"/>
            <a:ext cx="4754880" cy="3341572"/>
          </a:xfrm>
        </p:spPr>
        <p:txBody>
          <a:bodyPr>
            <a:norm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Historical crash data pre-traffic cameras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More reliable traffic congestion estimate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Additional comparisons between regions and crashes (cause, ages, weather, etc.)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sz="2000" dirty="0"/>
              <a:t>Comparisons to other cities</a:t>
            </a:r>
          </a:p>
        </p:txBody>
      </p:sp>
    </p:spTree>
    <p:extLst>
      <p:ext uri="{BB962C8B-B14F-4D97-AF65-F5344CB8AC3E}">
        <p14:creationId xmlns:p14="http://schemas.microsoft.com/office/powerpoint/2010/main" val="196100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A0C938-1486-4635-9F6C-44D521FA6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2A7ABB-6A86-4A02-A072-FA82CDCE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B1FE-08F7-4234-9DC4-8F88B51E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0636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 dirty="0"/>
              <a:t>Questions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916720-6D22-4D4B-BC19-23008C7DD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39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B1FE-08F7-4234-9DC4-8F88B51E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Uses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D603F-876C-43E8-AD39-A9954C8A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Public safety</a:t>
            </a:r>
          </a:p>
          <a:p>
            <a:pPr marL="518224" lvl="1" indent="-344488">
              <a:buFont typeface="Arial" panose="020B0604020202020204" pitchFamily="34" charset="0"/>
              <a:buChar char="•"/>
            </a:pPr>
            <a:r>
              <a:rPr lang="en-US" dirty="0"/>
              <a:t>Identify regions with disproportionately low camera-to-crash ratio and install additional cameras accordingly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Insurance companies</a:t>
            </a:r>
          </a:p>
          <a:p>
            <a:pPr marL="518224" lvl="1" indent="-344488">
              <a:buFont typeface="Arial" panose="020B0604020202020204" pitchFamily="34" charset="0"/>
              <a:buChar char="•"/>
            </a:pPr>
            <a:r>
              <a:rPr lang="en-US" dirty="0"/>
              <a:t>Identify risk of car crashes in a given region of the city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General public</a:t>
            </a:r>
          </a:p>
          <a:p>
            <a:pPr marL="518224" lvl="1" indent="-344488">
              <a:buFont typeface="Arial" panose="020B0604020202020204" pitchFamily="34" charset="0"/>
              <a:buChar char="•"/>
            </a:pPr>
            <a:r>
              <a:rPr lang="en-US" dirty="0"/>
              <a:t>Identify regions with more frequent crashes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Law enforcement</a:t>
            </a:r>
          </a:p>
          <a:p>
            <a:pPr marL="518224" lvl="1" indent="-344488">
              <a:buFont typeface="Arial" panose="020B0604020202020204" pitchFamily="34" charset="0"/>
              <a:buChar char="•"/>
            </a:pPr>
            <a:r>
              <a:rPr lang="en-US" dirty="0"/>
              <a:t>Increase DUI enforcement in regions with more crashes involving drunk drivers</a:t>
            </a:r>
          </a:p>
        </p:txBody>
      </p:sp>
    </p:spTree>
    <p:extLst>
      <p:ext uri="{BB962C8B-B14F-4D97-AF65-F5344CB8AC3E}">
        <p14:creationId xmlns:p14="http://schemas.microsoft.com/office/powerpoint/2010/main" val="410995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Average Crashes Per Month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C1FB232-1011-4AE9-9183-0ECC3A19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dirty="0"/>
              <a:t>Trend of increasing crashes, with the lowest level in February and increasing into the end of the year.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84C1B576-7C33-45B8-B77D-28D4D606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25808"/>
            <a:ext cx="6909577" cy="46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36B9-37F0-4C23-855C-5834685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Crashes by Lighting Condition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C1FB232-1011-4AE9-9183-0ECC3A19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67.2% of crashes happen in daylight</a:t>
            </a:r>
          </a:p>
          <a:p>
            <a:r>
              <a:rPr lang="en-US" dirty="0"/>
              <a:t>32.8% of crashes happen in lighting conditions with less visibility (dawn/dusk/night)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E078-6F18-404F-B5DC-0846CF714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5446" r="3028" b="9414"/>
          <a:stretch/>
        </p:blipFill>
        <p:spPr>
          <a:xfrm>
            <a:off x="6096000" y="849631"/>
            <a:ext cx="5455921" cy="53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CE82-9907-49A7-B5E6-2838BC91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5F20-86E4-4039-95F1-8449D4A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data.cityofchicago.org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Red Light Camera Locations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Red Light Camera Violations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Speed Camera Locations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Speed Camera Violations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Traffic Crashes – Crashes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Traffic Crashes – People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Traffic Crashes – Vehicles</a:t>
            </a:r>
          </a:p>
          <a:p>
            <a:pPr marL="0" indent="344488">
              <a:buFont typeface="Arial" panose="020B0604020202020204" pitchFamily="34" charset="0"/>
              <a:buChar char="•"/>
            </a:pPr>
            <a:r>
              <a:rPr lang="en-US" dirty="0"/>
              <a:t>Congestion Estimates by Region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E0ED9-5BA4-48E6-8142-555A5B6E47FE}"/>
              </a:ext>
            </a:extLst>
          </p:cNvPr>
          <p:cNvSpPr txBox="1">
            <a:spLocks/>
          </p:cNvSpPr>
          <p:nvPr/>
        </p:nvSpPr>
        <p:spPr>
          <a:xfrm>
            <a:off x="5393094" y="2286000"/>
            <a:ext cx="607422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www.fhwa.dot.gov (Federal Highway Administration)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Licensed driver data</a:t>
            </a:r>
          </a:p>
        </p:txBody>
      </p:sp>
    </p:spTree>
    <p:extLst>
      <p:ext uri="{BB962C8B-B14F-4D97-AF65-F5344CB8AC3E}">
        <p14:creationId xmlns:p14="http://schemas.microsoft.com/office/powerpoint/2010/main" val="235774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9F30D-B44E-4CBF-8F76-6A9BD240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Regions,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29 regions, defined by the City of Chicago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3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In what areas are crashes more/less common?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Is there a correlation between crashes and red light cameras?  Crashes and speed cameras?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What are the average congestion levels hour by hour?  Do these correlate to the number of crashes?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In what areas are drunk-driving accidents more/less common?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What is the most common cause of crashes?  What age driver is most likely to be involved in a crash?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Is there a correlation between cameras and severity of accidents?</a:t>
            </a:r>
          </a:p>
        </p:txBody>
      </p:sp>
    </p:spTree>
    <p:extLst>
      <p:ext uri="{BB962C8B-B14F-4D97-AF65-F5344CB8AC3E}">
        <p14:creationId xmlns:p14="http://schemas.microsoft.com/office/powerpoint/2010/main" val="227909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0764-09FE-4356-9CCA-EC369A40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C4D7-F1C6-4609-A37A-1EA661E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Gather data from data.cityofchicago.org, via the </a:t>
            </a:r>
            <a:r>
              <a:rPr lang="it-IT" dirty="0"/>
              <a:t>Socrata Open Data API (SODA) or direct .csv 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Import and review data using Jupyter Notebook and 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Evaluate scope of available data (reporting years, keys to link datasets)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Clean datasets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Remove NaN and ‘0’ values</a:t>
            </a:r>
          </a:p>
          <a:p>
            <a:pPr marL="801688" lvl="1" indent="-344488">
              <a:buFont typeface="Arial" panose="020B0604020202020204" pitchFamily="34" charset="0"/>
              <a:buChar char="•"/>
            </a:pPr>
            <a:r>
              <a:rPr lang="it-IT" dirty="0"/>
              <a:t>Filter timeframe of data as needed to remove partial year reporting</a:t>
            </a:r>
            <a:endParaRPr lang="en-US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Parse resulting data, link </a:t>
            </a:r>
            <a:r>
              <a:rPr lang="en-US" sz="2200" dirty="0" err="1"/>
              <a:t>dataframes</a:t>
            </a:r>
            <a:r>
              <a:rPr lang="en-US" sz="2200" dirty="0"/>
              <a:t> to determine answers to the questions posed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Visualize data using Matplotlib and Google Maps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Run statistical analysis to determine significance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7526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D581-FEA5-E542-86D0-FBDA94B3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98878-94FC-574E-A3DF-DB950E3B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Population of 2.716 million as of 2017 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The median age is 34.4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The median Income is $53,006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There are roughly 4.5 million cars in Illinois</a:t>
            </a:r>
          </a:p>
          <a:p>
            <a:pPr marL="0" indent="457200">
              <a:buFont typeface="Arial" panose="020B0604020202020204" pitchFamily="34" charset="0"/>
              <a:buChar char="•"/>
            </a:pPr>
            <a:r>
              <a:rPr lang="en-US" dirty="0"/>
              <a:t>An estimated 55 million people visit the city annually</a:t>
            </a:r>
          </a:p>
        </p:txBody>
      </p:sp>
    </p:spTree>
    <p:extLst>
      <p:ext uri="{BB962C8B-B14F-4D97-AF65-F5344CB8AC3E}">
        <p14:creationId xmlns:p14="http://schemas.microsoft.com/office/powerpoint/2010/main" val="161066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4910C-B368-41E7-A28B-53EFD0724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3885" y="407987"/>
            <a:ext cx="6137840" cy="604202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74BEE5C-AA94-46B3-B61F-4EA2879D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559757" cy="1499616"/>
          </a:xfrm>
        </p:spPr>
        <p:txBody>
          <a:bodyPr/>
          <a:lstStyle/>
          <a:p>
            <a:r>
              <a:rPr lang="en-US" dirty="0"/>
              <a:t>Correlation Exploration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EA496921-85F3-400B-9A05-BA3B4B70D3FF}"/>
              </a:ext>
            </a:extLst>
          </p:cNvPr>
          <p:cNvSpPr txBox="1">
            <a:spLocks/>
          </p:cNvSpPr>
          <p:nvPr/>
        </p:nvSpPr>
        <p:spPr>
          <a:xfrm>
            <a:off x="1024127" y="2286000"/>
            <a:ext cx="3977081" cy="39319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Pair plot using available variables to visualize possible correlation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dirty="0"/>
              <a:t>Possible correlation was observed between crash count and red light cameras, as well as crash count and speed cameras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B7D230-E5DB-42A2-B083-73EA36275F74}"/>
              </a:ext>
            </a:extLst>
          </p:cNvPr>
          <p:cNvSpPr/>
          <p:nvPr/>
        </p:nvSpPr>
        <p:spPr>
          <a:xfrm>
            <a:off x="9812594" y="3360174"/>
            <a:ext cx="960120" cy="96012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05FCE03-5F14-41F9-91A3-2CFD4569FF5D}"/>
              </a:ext>
            </a:extLst>
          </p:cNvPr>
          <p:cNvSpPr/>
          <p:nvPr/>
        </p:nvSpPr>
        <p:spPr>
          <a:xfrm>
            <a:off x="5574554" y="3360174"/>
            <a:ext cx="230190" cy="96012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F452FE-D01E-410D-856D-11CAD1CD20DB}"/>
              </a:ext>
            </a:extLst>
          </p:cNvPr>
          <p:cNvSpPr/>
          <p:nvPr/>
        </p:nvSpPr>
        <p:spPr>
          <a:xfrm>
            <a:off x="10795819" y="3360174"/>
            <a:ext cx="960120" cy="96012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A058F7-4151-4F69-9320-5E9FB2A35463}"/>
              </a:ext>
            </a:extLst>
          </p:cNvPr>
          <p:cNvSpPr/>
          <p:nvPr/>
        </p:nvSpPr>
        <p:spPr>
          <a:xfrm>
            <a:off x="9812594" y="6260740"/>
            <a:ext cx="960120" cy="22860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EF484-D6AE-4E0D-9916-7AF6549BD261}"/>
              </a:ext>
            </a:extLst>
          </p:cNvPr>
          <p:cNvSpPr/>
          <p:nvPr/>
        </p:nvSpPr>
        <p:spPr>
          <a:xfrm>
            <a:off x="10795819" y="6260740"/>
            <a:ext cx="960120" cy="228600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D6D87-43A9-487B-85CA-111755C5D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 in the City of Chicago, 2017-2018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59B1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9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9A2E8B-FD58-4CAD-A664-62142937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EB73-6A55-486E-AD4F-48614407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Traffic Crashes, Incl. Red Light and Speed Cameras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FFBEEE-56DC-4D2A-8678-3CCB9A90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</a:rPr>
              <a:t>Heatmap of traffic crashes in the City of Chicago, 2017-2018, including red light cameras and speed cameras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39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E4AA58-9FED-4B0A-AF0D-47316C34552E}"/>
              </a:ext>
            </a:extLst>
          </p:cNvPr>
          <p:cNvSpPr txBox="1"/>
          <p:nvPr/>
        </p:nvSpPr>
        <p:spPr>
          <a:xfrm>
            <a:off x="9740283" y="662255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Light Cameras</a:t>
            </a:r>
          </a:p>
          <a:p>
            <a:r>
              <a:rPr lang="en-US" dirty="0"/>
              <a:t>Speed Cameras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B0718-51A2-4D6F-A843-E03930DB3420}"/>
              </a:ext>
            </a:extLst>
          </p:cNvPr>
          <p:cNvSpPr/>
          <p:nvPr/>
        </p:nvSpPr>
        <p:spPr>
          <a:xfrm>
            <a:off x="9567169" y="758948"/>
            <a:ext cx="182880" cy="18288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0E314-5094-4A0E-AF4F-8677515103AE}"/>
              </a:ext>
            </a:extLst>
          </p:cNvPr>
          <p:cNvSpPr/>
          <p:nvPr/>
        </p:nvSpPr>
        <p:spPr>
          <a:xfrm>
            <a:off x="9567169" y="1027405"/>
            <a:ext cx="182880" cy="18288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50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1069</Words>
  <Application>Microsoft Office PowerPoint</Application>
  <PresentationFormat>Widescreen</PresentationFormat>
  <Paragraphs>172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Tw Cen MT</vt:lpstr>
      <vt:lpstr>Tw Cen MT Condensed</vt:lpstr>
      <vt:lpstr>Wingdings 3</vt:lpstr>
      <vt:lpstr>Integral</vt:lpstr>
      <vt:lpstr>Traffic Safety: City of Chicago</vt:lpstr>
      <vt:lpstr>Project Description</vt:lpstr>
      <vt:lpstr>Data Sources</vt:lpstr>
      <vt:lpstr>Questions considered</vt:lpstr>
      <vt:lpstr>Process</vt:lpstr>
      <vt:lpstr>Chicago Data</vt:lpstr>
      <vt:lpstr>Correlation Exploration</vt:lpstr>
      <vt:lpstr>Traffic Crashes</vt:lpstr>
      <vt:lpstr>Traffic Crashes, Incl. Red Light and Speed Cameras</vt:lpstr>
      <vt:lpstr>Crashes vs. Red Light Cameras</vt:lpstr>
      <vt:lpstr>Crashes vs. Speed Cameras</vt:lpstr>
      <vt:lpstr>Congestion and Crashes by Time of Day</vt:lpstr>
      <vt:lpstr>Crashes by age of driver</vt:lpstr>
      <vt:lpstr>Primary Cause of Crash</vt:lpstr>
      <vt:lpstr>Traffic Regions</vt:lpstr>
      <vt:lpstr>Traffic Regions</vt:lpstr>
      <vt:lpstr>relevance of speeding to crashes</vt:lpstr>
      <vt:lpstr>Traffic crashes, Speeding</vt:lpstr>
      <vt:lpstr>Crashes by Blood Alcohol Concentration</vt:lpstr>
      <vt:lpstr>Traffic Crashes involving Drunk Drivers</vt:lpstr>
      <vt:lpstr>Accidents, injuries, and fatalities by region</vt:lpstr>
      <vt:lpstr>Injuries Per Accident by region</vt:lpstr>
      <vt:lpstr>Fatalities By Region</vt:lpstr>
      <vt:lpstr>Correlation between injuries, fatalities, and cameras</vt:lpstr>
      <vt:lpstr>Conclusions and further questions</vt:lpstr>
      <vt:lpstr>Questions</vt:lpstr>
      <vt:lpstr>Possible Uses</vt:lpstr>
      <vt:lpstr>Average Crashes Per Month</vt:lpstr>
      <vt:lpstr>Crashes by Lighting Condition</vt:lpstr>
      <vt:lpstr>Traffic Regions, Incl. Red Light and Speed Cameras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Safety: City of Chicago</dc:title>
  <dc:creator>Robert Wood</dc:creator>
  <cp:lastModifiedBy>Caitlin Helmer</cp:lastModifiedBy>
  <cp:revision>12</cp:revision>
  <dcterms:created xsi:type="dcterms:W3CDTF">2019-03-30T00:52:27Z</dcterms:created>
  <dcterms:modified xsi:type="dcterms:W3CDTF">2019-03-30T16:26:05Z</dcterms:modified>
</cp:coreProperties>
</file>